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2"/>
  </p:notesMasterIdLst>
  <p:sldIdLst>
    <p:sldId id="271" r:id="rId3"/>
    <p:sldId id="272" r:id="rId4"/>
    <p:sldId id="275" r:id="rId5"/>
    <p:sldId id="276" r:id="rId6"/>
    <p:sldId id="274" r:id="rId7"/>
    <p:sldId id="277" r:id="rId8"/>
    <p:sldId id="279" r:id="rId9"/>
    <p:sldId id="278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andt Redd" initials="BR" lastIdx="5" clrIdx="0">
    <p:extLst>
      <p:ext uri="{19B8F6BF-5375-455C-9EA6-DF929625EA0E}">
        <p15:presenceInfo xmlns:p15="http://schemas.microsoft.com/office/powerpoint/2012/main" userId="be8ed540b98ada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preferSingleView="1">
    <p:restoredLeft sz="24088"/>
    <p:restoredTop sz="94586"/>
  </p:normalViewPr>
  <p:slideViewPr>
    <p:cSldViewPr snapToGrid="0" snapToObjects="1">
      <p:cViewPr varScale="1">
        <p:scale>
          <a:sx n="80" d="100"/>
          <a:sy n="80" d="100"/>
        </p:scale>
        <p:origin x="192" y="5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B7568-B1F9-A645-9674-722AE5B15FAD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BC485-1D03-C840-A0C0-563A2FD80B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1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FD3BA557-4839-44F3-80A5-9722760728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03143E0-6B03-44B9-A93A-D7D1DD10F286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Times New Roman" panose="02020603050405020304" pitchFamily="18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0C1F725D-95AC-47B9-A96C-4E869ADA6A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51DC3051-D5F7-4CC0-A1CD-9E26F619F4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b="1" dirty="0"/>
          </a:p>
          <a:p>
            <a:pPr eaLnBrk="1" hangingPunct="1">
              <a:defRPr/>
            </a:pPr>
            <a:endParaRPr lang="en-US" sz="1200" dirty="0"/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1200" b="1" dirty="0"/>
              <a:t>Eileen Lento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en-US" sz="1200" dirty="0"/>
              <a:t>COO , MatchMakerK12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1100" b="1" dirty="0"/>
              <a:t>Melissa Rich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en-US" sz="1200" dirty="0"/>
              <a:t>CRO , MatchMakerK12</a:t>
            </a:r>
          </a:p>
          <a:p>
            <a:pPr eaLnBrk="1" hangingPunct="1">
              <a:defRPr/>
            </a:pPr>
            <a:endParaRPr lang="en-US" altLang="en-US" sz="1200" b="1" dirty="0"/>
          </a:p>
          <a:p>
            <a:pPr eaLnBrk="1" hangingPunct="1">
              <a:defRPr/>
            </a:pPr>
            <a:r>
              <a:rPr lang="en-US" altLang="en-US" b="1" dirty="0"/>
              <a:t>Pick the names of those involved in this presentation - Delete the others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SAY: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are proud to introduce you to Matchmaker Education Labs, or Matchmaker Ed Labs for short</a:t>
            </a:r>
            <a:endParaRPr lang="en-US" altLang="en-US" b="1" dirty="0"/>
          </a:p>
          <a:p>
            <a:pPr eaLnBrk="1" hangingPunct="1">
              <a:defRPr/>
            </a:pPr>
            <a:r>
              <a:rPr lang="en-US" dirty="0"/>
              <a:t>MatchMaker Education Labs’ … Notably, the Labs offerings dynamically associate  competencies, educational resources, and curriculum to liberate learning. Today we will be deputing our inaugural offering of Matchmaker K12</a:t>
            </a:r>
            <a:endParaRPr lang="en-US" altLang="en-US" b="1" dirty="0"/>
          </a:p>
          <a:p>
            <a:pPr eaLnBrk="1" hangingPunct="1">
              <a:defRPr/>
            </a:pPr>
            <a:endParaRPr lang="en-US" altLang="en-US" b="1" dirty="0"/>
          </a:p>
          <a:p>
            <a:pPr eaLnBrk="1" hangingPunct="1">
              <a:defRPr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30294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48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59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577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0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86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C485-1D03-C840-A0C0-563A2FD80B8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0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20324-CF35-DD48-941E-EF8CB97DC0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B49754-A97F-D449-818E-229CE0252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A2389A9-D8CD-4645-B847-5D89B7CE3A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85669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DB5D89A-5D59-6643-A9D2-67E34AB20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8269" y="6356350"/>
            <a:ext cx="6910465" cy="3651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algn="ctr">
              <a:defRPr/>
            </a:pPr>
            <a:r>
              <a:rPr lang="en-US" dirty="0" err="1">
                <a:solidFill>
                  <a:prstClr val="black"/>
                </a:solidFill>
              </a:rPr>
              <a:t>MatchMaker</a:t>
            </a:r>
            <a:r>
              <a:rPr lang="en-US" dirty="0">
                <a:solidFill>
                  <a:prstClr val="black"/>
                </a:solidFill>
              </a:rPr>
              <a:t> Ed Labs </a:t>
            </a:r>
            <a:r>
              <a:rPr lang="en-US" b="1" dirty="0">
                <a:solidFill>
                  <a:prstClr val="black"/>
                </a:solidFill>
              </a:rPr>
              <a:t>CONFIDENTIAL</a:t>
            </a:r>
            <a:r>
              <a:rPr lang="en-US" dirty="0">
                <a:solidFill>
                  <a:prstClr val="black"/>
                </a:solidFill>
              </a:rPr>
              <a:t> – Do Not Distribute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3140338-3D36-9040-BCC4-B358C599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8130" y="6356350"/>
            <a:ext cx="88566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A22FF948-7F93-5848-B127-B4FE3FF613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40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D33D4-F5C0-544C-9168-40D039FCD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9D4C0-DD6F-A240-ABDE-11F7B0503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E5A45-1AAF-E941-BAC4-4FBC6B5FBB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4D403-C47A-6A43-A396-C6762D25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7D26A0-C4E8-0345-BCCA-C0627077A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34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3AA0C8-5C06-6B4F-8AD7-04B3B9590D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895C9F-B527-B046-B6BF-841940580C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9BB05-A2C5-BA4F-8D1A-465DFAD4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69FC96-4F99-2748-8A37-D0A3D032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96799-2311-4341-8767-4448FC94B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823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EA7251F-C5C6-5242-BE92-DA9F3410D6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88075" y="4255463"/>
            <a:ext cx="9144000" cy="1335722"/>
          </a:xfrm>
        </p:spPr>
        <p:txBody>
          <a:bodyPr/>
          <a:lstStyle>
            <a:lvl1pPr marL="12700" indent="-12700" algn="ctr" eaLnBrk="1" hangingPunct="1">
              <a:lnSpc>
                <a:spcPct val="90000"/>
              </a:lnSpc>
              <a:buFontTx/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/>
              <a:t>Michael Jay</a:t>
            </a:r>
          </a:p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/>
              <a:t>Founder and CEO, MatchMakerK12</a:t>
            </a:r>
          </a:p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endParaRPr lang="en-US" altLang="en-US" sz="2400" dirty="0"/>
          </a:p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/>
              <a:t>May 3, 2019</a:t>
            </a:r>
          </a:p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endParaRPr lang="en-US" sz="2400" dirty="0"/>
          </a:p>
          <a:p>
            <a:pPr marL="12700" indent="-12700" algn="ctr" eaLnBrk="1" hangingPunct="1">
              <a:lnSpc>
                <a:spcPct val="90000"/>
              </a:lnSpc>
              <a:buFontTx/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7CF41-37B5-EB40-A507-52286C39E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7E2CE-B237-CE41-BA9D-67E7760537FC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1EA9C-BD40-7B46-BF74-488BD2B48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7580376" cy="3651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en-US" b="0" cap="none" dirty="0" err="1">
                <a:solidFill>
                  <a:prstClr val="black"/>
                </a:solidFill>
              </a:rPr>
              <a:t>MatchMaker</a:t>
            </a:r>
            <a:r>
              <a:rPr lang="en-US" b="0" cap="none" dirty="0">
                <a:solidFill>
                  <a:prstClr val="black"/>
                </a:solidFill>
              </a:rPr>
              <a:t> Ed Labs </a:t>
            </a:r>
            <a:r>
              <a:rPr lang="en-US" cap="none" dirty="0">
                <a:solidFill>
                  <a:prstClr val="black"/>
                </a:solidFill>
              </a:rPr>
              <a:t>CONFIDENTIAL</a:t>
            </a:r>
            <a:r>
              <a:rPr lang="en-US" b="0" cap="none" dirty="0">
                <a:solidFill>
                  <a:prstClr val="black"/>
                </a:solidFill>
              </a:rPr>
              <a:t> – Do Not Distribute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81C713-5D07-4049-9525-10FFD7E819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08137" y="1098537"/>
            <a:ext cx="5103876" cy="19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9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B3444-CF42-3D49-BB01-07BD7A13A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981760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8799D-E537-A448-B4E3-C81EBC352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E1CF5-DC8D-D347-96E8-10D5B09A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3771D-917B-9C46-B469-28DA7ACC8ED6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C08F4-C85F-604B-A9C6-A821024E7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495144" cy="3651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cap="small" baseline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b="0" cap="none" dirty="0" err="1">
                <a:solidFill>
                  <a:prstClr val="black"/>
                </a:solidFill>
              </a:rPr>
              <a:t>MatchMaker</a:t>
            </a:r>
            <a:r>
              <a:rPr lang="en-US" b="0" cap="none" dirty="0">
                <a:solidFill>
                  <a:prstClr val="black"/>
                </a:solidFill>
              </a:rPr>
              <a:t> Ed Labs </a:t>
            </a:r>
            <a:r>
              <a:rPr lang="en-US" cap="none" dirty="0">
                <a:solidFill>
                  <a:prstClr val="black"/>
                </a:solidFill>
              </a:rPr>
              <a:t>CONFIDENTIAL</a:t>
            </a:r>
            <a:r>
              <a:rPr lang="en-US" b="0" cap="none" dirty="0">
                <a:solidFill>
                  <a:prstClr val="black"/>
                </a:solidFill>
              </a:rPr>
              <a:t> – Do Not Distribute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68E6E-ADD6-5B48-B2E9-961555BE9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708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C2B39-6209-404A-9463-377273A1D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6A0EBD-0A73-4511-87E7-A8E8E6747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27DA6-0800-F545-B312-F68D43883D4F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2E26C5-B378-4B0C-8E5E-375E96B6F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5450174" cy="36512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>
              <a:defRPr/>
            </a:pPr>
            <a:r>
              <a:rPr lang="en-US" b="0" cap="none" dirty="0" err="1">
                <a:solidFill>
                  <a:prstClr val="black"/>
                </a:solidFill>
              </a:rPr>
              <a:t>MatchMaker</a:t>
            </a:r>
            <a:r>
              <a:rPr lang="en-US" b="0" cap="none" dirty="0">
                <a:solidFill>
                  <a:prstClr val="black"/>
                </a:solidFill>
              </a:rPr>
              <a:t> Ed Labs </a:t>
            </a:r>
            <a:r>
              <a:rPr lang="en-US" cap="none" dirty="0">
                <a:solidFill>
                  <a:prstClr val="black"/>
                </a:solidFill>
              </a:rPr>
              <a:t>CONFIDENTIAL</a:t>
            </a:r>
            <a:r>
              <a:rPr lang="en-US" b="0" cap="none" dirty="0">
                <a:solidFill>
                  <a:prstClr val="black"/>
                </a:solidFill>
              </a:rPr>
              <a:t> – Do Not Distribute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58CF5E-0D01-48B6-8930-77F60F36B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51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F6B5-A975-0A48-BB39-37466B2AF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A39B5-1B1E-DB4A-A1BE-42F0B0AFF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81118-C062-7745-A0A1-3A8FE25DD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74650-7931-2C45-AFEA-0E68B6F3E56F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3D79349-344C-0342-A5CE-D2968AEED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3BA61A0-EC7F-1340-8CBB-D8EE47A80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17EC7-19FC-E244-B0EE-42289CBFB9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70203" b="18903"/>
          <a:stretch/>
        </p:blipFill>
        <p:spPr>
          <a:xfrm>
            <a:off x="8242419" y="409839"/>
            <a:ext cx="694747" cy="7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45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638B8-F944-9A40-BAE9-55F18C4D5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1171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FEE9F-1370-C947-A8F0-D780F8161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E5FB-0B54-8840-A130-4AA17EC28D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DA9FAC-6505-B241-9501-1B1EAFA68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8B6F6-6367-CD47-B591-C09A1FEF7783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5419CCF-8932-9447-9267-A980FF79E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A4CE051-FF18-0241-AB0E-CC367495E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062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CB81A-69FB-8648-8904-FB7DEFB6E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910127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685F4-46B3-5343-856B-387191341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9826D9-9C7E-FD47-9F69-C4283C5A8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6DA63A-891F-AE46-8A4E-1D3F6DFBED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BCFDF5-0F93-0143-BC61-47EBE83CBF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57320F-F47D-B842-A210-9692742D2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1523-228F-C848-9197-3527E88463BB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E8D6EF4-1AFF-7E49-B92B-D383872A7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9FBBB0-A67B-DB44-8EE6-1E2C0C23B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368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30B3-3B8A-7545-9070-8C4E09629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91171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059AF3-A036-0643-B6C4-F1EB91B8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FE3B8-705F-7344-A6E5-1EFADAA09EA4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B2941C4-664F-0C4E-A931-90AF6BA0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D3E5918-EE2B-F246-B602-11C7B8722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879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2653AE-4B99-924C-A9EC-6E79C0717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CB0A-AABF-CE46-923D-3D19DD254668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69730-804F-864B-B579-248814349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EA14B-B657-FD48-96DA-AEF19403C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20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08B94-E59A-9949-8EF3-32A98CE39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D223A-6CE7-0147-AB8E-D9F29449D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9494E-F724-EC4E-9DA2-2A19676564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85669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97A73-0267-7E43-BF25-FCF89637A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8269" y="6356350"/>
            <a:ext cx="6910465" cy="3651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algn="ctr">
              <a:defRPr/>
            </a:pPr>
            <a:r>
              <a:rPr lang="en-US" dirty="0" err="1">
                <a:solidFill>
                  <a:prstClr val="black"/>
                </a:solidFill>
              </a:rPr>
              <a:t>MatchMaker</a:t>
            </a:r>
            <a:r>
              <a:rPr lang="en-US" dirty="0">
                <a:solidFill>
                  <a:prstClr val="black"/>
                </a:solidFill>
              </a:rPr>
              <a:t> Ed Labs </a:t>
            </a:r>
            <a:r>
              <a:rPr lang="en-US" b="1" dirty="0">
                <a:solidFill>
                  <a:prstClr val="black"/>
                </a:solidFill>
              </a:rPr>
              <a:t>CONFIDENTIAL</a:t>
            </a:r>
            <a:r>
              <a:rPr lang="en-US" dirty="0">
                <a:solidFill>
                  <a:prstClr val="black"/>
                </a:solidFill>
              </a:rPr>
              <a:t> – Do Not Distribute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97ED4-E156-3A4A-BF2C-C972731C0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8130" y="6356350"/>
            <a:ext cx="885669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A22FF948-7F93-5848-B127-B4FE3FF6131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6E2E18-52B4-1346-A7E3-ECB744A1CD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1" r="70203" b="18903"/>
          <a:stretch/>
        </p:blipFill>
        <p:spPr>
          <a:xfrm>
            <a:off x="11452485" y="57826"/>
            <a:ext cx="662596" cy="68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5131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098C6-D8AC-914A-A59C-04943D8A2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E9B07-9A95-5D45-B4FF-9D320386C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56672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CF0092-1AAE-F143-AC4A-5415B1F16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4AEA9-541F-2542-BA3D-2EB26EB9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96384-D6F8-484B-A0DA-0094229D4700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E200794-30EB-4744-8319-0DA032107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F75E0F8-5C21-0E43-BB1F-186565DB1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2769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79041-282A-BC4D-A8E1-0682FBA48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62457B-DA7B-BD49-8E06-49388D7983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6672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4C818-9E0A-B941-B27E-393C629AF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43404-43BE-EA45-8889-3D590F487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C99401-E89D-BA4B-B439-2B79759ED3D9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D1CD6C7-B8B9-A84B-88C3-3B0DBC8FB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9E31F5E-BD4F-E145-9244-E00740AF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12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62870-A1D8-024B-BEDA-0F7B5DF082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E67FE-68BA-BF4A-B0F8-21EBB902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8BEA5-7D09-2C41-A65F-2F6976C4ED98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407AA6F-3592-6B42-A69B-43D899C80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MatchMaker Education Labs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7CD8D3-042A-F540-BF44-FFCDAFCEB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163B9EC-ED55-48AC-89F2-36845E975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1437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A5EE9-DD42-F04D-AAB8-554DC9B0F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B4BD7-8B75-4746-AC91-29260C17F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B90B4-3A95-4E4E-892A-07FE27F256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FAFA7-DC00-5749-AF0B-F6738494B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6D9B0-0EE4-2D44-9D1A-A3470F66C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185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FDBAE-41D6-A144-A59F-A82B8C1AC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E4102-25EC-E045-A40A-48F5F8C96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2A0B67-CAB3-A243-B38A-39E2FF799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139425-2898-7F41-8ECC-E91C8404C6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19A49-A7DF-9342-97B0-D045E073B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A597C-1831-A842-97F9-435142774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36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90971-7AD9-8141-90F5-F81DFAC8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16673-2B56-3B4F-B727-F6CF07E16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7D9D2-55F0-564F-BEB4-C10EE3A50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26A0DE-18AC-AB40-AE83-EAF48CD678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6F07F4-C14B-C243-9038-9F1573C374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F0C8C2-0B8F-3E4D-963A-2BA779F376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31DBA-9D1C-7C4D-A2FF-459ACDAE4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237FFB-0C14-0F49-B4AF-4EBC7462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60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F28D-6563-2043-80A3-2FE118565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A09FE-707B-5A49-9ADC-E483D2E60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773F8-180E-3E47-8AFC-E5DD8778C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EC9752-619F-9D4B-AFE3-950091E5D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7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8A399-A7AC-A84C-AF3A-D56553AF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E66F0D-21A7-F247-AB4D-664A23590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BA0BCD-5EAD-9D48-892F-A922214FC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7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ED75-9045-004C-8D06-BCF2C548D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A54BB-86B5-A14F-9C76-344A75C06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EEACF2-6E97-E147-AD3E-C59EC142C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B69F0-95FC-4340-BFD5-AF3031324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EC6826-BCB7-2046-A591-13B8D2E1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BEB57-22DB-4E40-9159-7F1040B33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795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1003-8C41-7840-A7D4-F423EB8FD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615CF4-ABFA-6F49-8CC9-755A9E30F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CE4A1-788A-2647-84B2-26EEE25CE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4C839-467F-2541-85F8-9060D73C0F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DB25C71-A236-D244-8AC9-1569AF273BC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2F7C5-CADD-C243-BD07-F5FF8D612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EB574-8D51-734B-8A79-A61911FA9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2FF948-7F93-5848-B127-B4FE3FF613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7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F58B77-30E9-D449-9698-A3D36F2CE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8C05E3-8C34-B04B-A353-960A71B94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3690A4D-929B-0040-A171-B6B3709A7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885669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FDB25C71-A236-D244-8AC9-1569AF273BC3}" type="datetimeFigureOut">
              <a:rPr lang="en-US" smtClean="0"/>
              <a:pPr/>
              <a:t>9/24/20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1CC7970-692A-6641-AF83-CFD8AA7031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8269" y="6356350"/>
            <a:ext cx="6910465" cy="3651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"/>
            </a:lvl1pPr>
          </a:lstStyle>
          <a:p>
            <a:pPr algn="ctr">
              <a:defRPr/>
            </a:pPr>
            <a:r>
              <a:rPr lang="en-US">
                <a:solidFill>
                  <a:prstClr val="black"/>
                </a:solidFill>
              </a:rPr>
              <a:t>MatchMaker Ed Labs </a:t>
            </a:r>
            <a:r>
              <a:rPr lang="en-US" b="1">
                <a:solidFill>
                  <a:prstClr val="black"/>
                </a:solidFill>
              </a:rPr>
              <a:t>CONFIDENTIAL</a:t>
            </a:r>
            <a:r>
              <a:rPr lang="en-US">
                <a:solidFill>
                  <a:prstClr val="black"/>
                </a:solidFill>
              </a:rPr>
              <a:t> – Do Not Distribute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A2AFE9A-EB6D-D54B-AFA5-5413EE257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68130" y="6356350"/>
            <a:ext cx="885669" cy="365125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pPr algn="r"/>
            <a:fld id="{A22FF948-7F93-5848-B127-B4FE3FF61314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974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BFA4F9-D893-4B4D-87B2-E2BB60A88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99117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67115-485D-734E-BDC4-EF9CD582B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7DB80-F200-3C48-803C-857D2D7581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75DC8-A40F-2344-B62B-C2C90AACCB6C}" type="datetime1">
              <a:rPr lang="en-US" smtClean="0"/>
              <a:t>9/24/20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B9FBDCF-8503-564B-B3D3-B5E23987C8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800" b="1" cap="small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ctr"/>
            <a:r>
              <a:rPr lang="en-US" dirty="0"/>
              <a:t>MatchMaker Education Labs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918F48-FB7B-5249-9228-F0D5D3AF3F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51857" y="6356350"/>
            <a:ext cx="603885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6DB827EA-1488-044A-9D21-F12C24248C7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F9E60B-1507-654D-A0F2-3F5F83A483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-1" r="70203" b="18903"/>
          <a:stretch/>
        </p:blipFill>
        <p:spPr>
          <a:xfrm>
            <a:off x="11452485" y="57826"/>
            <a:ext cx="662596" cy="68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06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6">
            <a:extLst>
              <a:ext uri="{FF2B5EF4-FFF2-40B4-BE49-F238E27FC236}">
                <a16:creationId xmlns:a16="http://schemas.microsoft.com/office/drawing/2014/main" id="{33A3C041-EE1B-4D4D-A492-6114A8C47EF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343803" y="3746802"/>
            <a:ext cx="7498329" cy="2579048"/>
          </a:xfrm>
        </p:spPr>
        <p:txBody>
          <a:bodyPr>
            <a:normAutofit fontScale="92500" lnSpcReduction="10000"/>
          </a:bodyPr>
          <a:lstStyle/>
          <a:p>
            <a:pPr marL="12700" indent="-12700">
              <a:lnSpc>
                <a:spcPct val="60000"/>
              </a:lnSpc>
              <a:spcBef>
                <a:spcPts val="1200"/>
              </a:spcBef>
            </a:pPr>
            <a:endParaRPr lang="en-US" altLang="en-US" dirty="0"/>
          </a:p>
          <a:p>
            <a:pPr marL="12700" indent="-12700">
              <a:lnSpc>
                <a:spcPct val="60000"/>
              </a:lnSpc>
              <a:spcBef>
                <a:spcPts val="1200"/>
              </a:spcBef>
            </a:pPr>
            <a:r>
              <a:rPr lang="en-US" altLang="en-US" sz="3500" dirty="0"/>
              <a:t>25 September 2020</a:t>
            </a:r>
          </a:p>
          <a:p>
            <a:pPr marL="12700" indent="-12700"/>
            <a:endParaRPr lang="en-US" altLang="en-US" dirty="0"/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000" b="1" dirty="0"/>
              <a:t>Brandt Redd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en-US" sz="3000" dirty="0"/>
              <a:t>CTO, MatchMaker Ed Labs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100" b="1" dirty="0"/>
              <a:t>Michael Jay</a:t>
            </a:r>
          </a:p>
          <a:p>
            <a:pPr marL="0" indent="0">
              <a:lnSpc>
                <a:spcPct val="70000"/>
              </a:lnSpc>
              <a:spcBef>
                <a:spcPts val="0"/>
              </a:spcBef>
              <a:spcAft>
                <a:spcPts val="1800"/>
              </a:spcAft>
            </a:pPr>
            <a:r>
              <a:rPr lang="en-US" altLang="en-US" sz="3000" dirty="0"/>
              <a:t>CEO, MatchMaker Ed Labs</a:t>
            </a:r>
          </a:p>
        </p:txBody>
      </p:sp>
    </p:spTree>
    <p:extLst>
      <p:ext uri="{BB962C8B-B14F-4D97-AF65-F5344CB8AC3E}">
        <p14:creationId xmlns:p14="http://schemas.microsoft.com/office/powerpoint/2010/main" val="287107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8BFA6-3F3D-674E-858D-F2254937D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MatchMaker</a:t>
            </a:r>
            <a:r>
              <a:rPr lang="en-US" dirty="0"/>
              <a:t> Education Labs?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43298-C7F8-0043-9057-BF81A0619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a startup focused on creating new products based on our innovative core technology.</a:t>
            </a:r>
          </a:p>
          <a:p>
            <a:r>
              <a:rPr lang="en-US" dirty="0"/>
              <a:t>Will be creating products for many different learning markets.</a:t>
            </a:r>
          </a:p>
          <a:p>
            <a:r>
              <a:rPr lang="en-US" dirty="0"/>
              <a:t>Focused on B2B with partnerships being a key component of our market strategy.</a:t>
            </a:r>
          </a:p>
          <a:p>
            <a:r>
              <a:rPr lang="en-US" dirty="0" err="1"/>
              <a:t>MatchMaker</a:t>
            </a:r>
            <a:r>
              <a:rPr lang="en-US" dirty="0"/>
              <a:t> has an enabling technology that we intend others to use in creating new and innovative products and solutions.</a:t>
            </a:r>
          </a:p>
          <a:p>
            <a:r>
              <a:rPr lang="en-US" dirty="0"/>
              <a:t>Working toward an open sustainable model in which </a:t>
            </a:r>
            <a:r>
              <a:rPr lang="en-US" dirty="0" err="1"/>
              <a:t>MMEdLabs</a:t>
            </a:r>
            <a:r>
              <a:rPr lang="en-US" dirty="0"/>
              <a:t> supports the community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C397EB6-4F09-EE4D-92CD-1D288E1D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85669" cy="365125"/>
          </a:xfrm>
        </p:spPr>
        <p:txBody>
          <a:bodyPr/>
          <a:lstStyle/>
          <a:p>
            <a:fld id="{FDB25C71-A236-D244-8AC9-1569AF273BC3}" type="datetimeFigureOut">
              <a:rPr lang="en-US" sz="1100" smtClean="0"/>
              <a:t>9/24/20</a:t>
            </a:fld>
            <a:endParaRPr lang="en-US" sz="110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E34CACA-90E2-874E-9FCB-E90790339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8130" y="6356350"/>
            <a:ext cx="885669" cy="365125"/>
          </a:xfrm>
        </p:spPr>
        <p:txBody>
          <a:bodyPr/>
          <a:lstStyle/>
          <a:p>
            <a:pPr algn="r"/>
            <a:fld id="{A22FF948-7F93-5848-B127-B4FE3FF61314}" type="slidenum">
              <a:rPr lang="en-US" sz="1100" smtClean="0"/>
              <a:pPr algn="r"/>
              <a:t>2</a:t>
            </a:fld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20916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D6F17-18FA-AF40-875C-522EC4EB3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50FFB-35A5-C740-8FFF-481F726DF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Concept started as part of the CA Technology in the Curriculum project in 1984 – Align learning resources with standards</a:t>
            </a:r>
          </a:p>
          <a:p>
            <a:r>
              <a:rPr lang="en-US" dirty="0"/>
              <a:t>Resulted in many mistakes and refinements over three decades</a:t>
            </a:r>
          </a:p>
          <a:p>
            <a:r>
              <a:rPr lang="en-US" dirty="0"/>
              <a:t>An early iteration was commercialized by </a:t>
            </a:r>
            <a:r>
              <a:rPr lang="en-US" dirty="0" err="1"/>
              <a:t>MediaSeek</a:t>
            </a:r>
            <a:r>
              <a:rPr lang="en-US" dirty="0"/>
              <a:t> Technologies</a:t>
            </a:r>
          </a:p>
          <a:p>
            <a:r>
              <a:rPr lang="en-US" dirty="0"/>
              <a:t>The foundational process has become a best practice</a:t>
            </a:r>
          </a:p>
          <a:p>
            <a:r>
              <a:rPr lang="en-US" dirty="0"/>
              <a:t>Critical insights associated with structure and implementation allow us to generate more nuanced relationships both within and across disciplines.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7364DD-E02B-174C-804C-BE469FD2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827EA-1488-044A-9D21-F12C24248C7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0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6A2C3-4692-3D48-A086-14B434213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Intentional vs Implied 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BEC46-BBD9-F04A-B09D-E2FC0B4A9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08179"/>
          </a:xfrm>
        </p:spPr>
        <p:txBody>
          <a:bodyPr/>
          <a:lstStyle/>
          <a:p>
            <a:r>
              <a:rPr lang="en-US" dirty="0"/>
              <a:t>Semantics and contextual bias</a:t>
            </a:r>
          </a:p>
          <a:p>
            <a:pPr lvl="1"/>
            <a:r>
              <a:rPr lang="en-US" dirty="0"/>
              <a:t>Digital vs</a:t>
            </a:r>
          </a:p>
          <a:p>
            <a:pPr lvl="1"/>
            <a:r>
              <a:rPr lang="en-US" dirty="0"/>
              <a:t>Book vs</a:t>
            </a:r>
          </a:p>
          <a:p>
            <a:pPr lvl="1"/>
            <a:r>
              <a:rPr lang="en-US" dirty="0"/>
              <a:t>Address competency X which consists of a, b, &amp; c</a:t>
            </a:r>
          </a:p>
          <a:p>
            <a:r>
              <a:rPr lang="en-US" dirty="0"/>
              <a:t>We tend to believe that intentional is better than inferred yet the latter is more transparent about the intent and captures that</a:t>
            </a:r>
          </a:p>
          <a:p>
            <a:r>
              <a:rPr lang="en-US" dirty="0"/>
              <a:t>We have significantly enhanced the implementation by coupling human mediated context with AI</a:t>
            </a:r>
          </a:p>
          <a:p>
            <a:r>
              <a:rPr lang="en-US" dirty="0" err="1"/>
              <a:t>MMEdLabs</a:t>
            </a:r>
            <a:r>
              <a:rPr lang="en-US" dirty="0"/>
              <a:t>’ describe once technology minimizes initial effort while creating extensible representations of all sorts of educational assets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695531-1277-D04D-BFC3-37B5FDD42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827EA-1488-044A-9D21-F12C24248C7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342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EE8B2-4F2C-1E49-A0E5-608EACE39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Never Metadata We Didn’t Like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BE7B0-4FFB-5649-B05D-27CBD174F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have been involved with the LRMI from early on</a:t>
            </a:r>
          </a:p>
          <a:p>
            <a:r>
              <a:rPr lang="en-US" dirty="0"/>
              <a:t>We incorporate LRMI properties where they apply to describe many different types of learning assets:</a:t>
            </a:r>
          </a:p>
          <a:p>
            <a:pPr lvl="1"/>
            <a:r>
              <a:rPr lang="en-US" dirty="0"/>
              <a:t>Competencies / Curriculum Standards</a:t>
            </a:r>
          </a:p>
          <a:p>
            <a:pPr lvl="1"/>
            <a:r>
              <a:rPr lang="en-US" dirty="0"/>
              <a:t>Learning resources – regardless of media type</a:t>
            </a:r>
          </a:p>
          <a:p>
            <a:pPr lvl="1"/>
            <a:r>
              <a:rPr lang="en-US" dirty="0"/>
              <a:t>Courses and lessons</a:t>
            </a:r>
          </a:p>
          <a:p>
            <a:pPr lvl="1"/>
            <a:r>
              <a:rPr lang="en-US" dirty="0"/>
              <a:t>Certifications</a:t>
            </a:r>
          </a:p>
          <a:p>
            <a:pPr lvl="1"/>
            <a:r>
              <a:rPr lang="en-US" dirty="0"/>
              <a:t>Job Requirements</a:t>
            </a:r>
          </a:p>
          <a:p>
            <a:pPr lvl="1"/>
            <a:r>
              <a:rPr lang="en-US" dirty="0"/>
              <a:t>and much more</a:t>
            </a:r>
          </a:p>
          <a:p>
            <a:r>
              <a:rPr lang="en-US" dirty="0"/>
              <a:t>We can work with anything that can be described as competency-based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54AFD-F6A4-7344-A24F-ABC447C7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827EA-1488-044A-9D21-F12C24248C7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966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6EED7-7F49-4E45-96A1-2B78007CA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68474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B2C1-7854-E340-A2C2-77171C367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Imagine the process…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CEEF1A-C3E6-B447-A416-1FA9A8C5D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827EA-1488-044A-9D21-F12C24248C71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Describing a conceptual space">
            <a:hlinkClick r:id="" action="ppaction://media"/>
            <a:extLst>
              <a:ext uri="{FF2B5EF4-FFF2-40B4-BE49-F238E27FC236}">
                <a16:creationId xmlns:a16="http://schemas.microsoft.com/office/drawing/2014/main" id="{70BD72A1-BECD-384B-9826-12642E8D8B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-5000" contrast="8000"/>
          </a:blip>
          <a:stretch>
            <a:fillRect/>
          </a:stretch>
        </p:blipFill>
        <p:spPr>
          <a:xfrm>
            <a:off x="1756315" y="1690688"/>
            <a:ext cx="8058036" cy="450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06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EF3905-CDDC-9742-907B-532D0CAE8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community through partnerships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93889-BF91-0A4E-ABF7-34F5F7472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1428"/>
          </a:xfrm>
        </p:spPr>
        <p:txBody>
          <a:bodyPr/>
          <a:lstStyle/>
          <a:p>
            <a:r>
              <a:rPr lang="en-US" dirty="0"/>
              <a:t>Our goal is to integrate this into existing business models</a:t>
            </a:r>
          </a:p>
          <a:p>
            <a:r>
              <a:rPr lang="en-US" dirty="0"/>
              <a:t>We are establishing partnerships with existing service providers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We are looking for additional partners to offer services in support of this effort</a:t>
            </a:r>
          </a:p>
          <a:p>
            <a:r>
              <a:rPr lang="en-US" dirty="0"/>
              <a:t>We are also looking for market leaders to collaborate to expand the use of this technology to any and all areas of learning.</a:t>
            </a:r>
          </a:p>
          <a:p>
            <a:r>
              <a:rPr lang="en-US" dirty="0"/>
              <a:t>The LRMI properties are a key component of our strategy.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219769-1F28-514D-A66C-9D5C93013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174" y="2783306"/>
            <a:ext cx="3934995" cy="93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77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6A77A-F798-3B46-B765-32265E70E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CF1C1-2BA5-5C4A-BB64-7F41FD357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526" y="1690688"/>
            <a:ext cx="10940716" cy="3134302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000" dirty="0"/>
              <a:t>Brandt Redd, CTO     </a:t>
            </a:r>
            <a:r>
              <a:rPr lang="en-US" sz="3600" dirty="0"/>
              <a:t>brandt@matchmakeredlabs.net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000" dirty="0"/>
              <a:t>Michael Jay, CEO       </a:t>
            </a:r>
            <a:r>
              <a:rPr lang="en-US" sz="3600" dirty="0" err="1"/>
              <a:t>michael@matchmakeredlabs.net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E684B2-979C-8E4E-B2D2-AA5387B6E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062" y="4215025"/>
            <a:ext cx="5103876" cy="193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454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MEdLabs PPT Template" id="{E058CB4D-3BAF-294D-A2E6-2D08B92139FB}" vid="{544967B8-5AFF-0145-AC56-F0D8A8734CB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5322</TotalTime>
  <Words>485</Words>
  <Application>Microsoft Macintosh PowerPoint</Application>
  <PresentationFormat>Widescreen</PresentationFormat>
  <Paragraphs>75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1_Office Theme</vt:lpstr>
      <vt:lpstr>PowerPoint Presentation</vt:lpstr>
      <vt:lpstr>What is MatchMaker Education Labs?</vt:lpstr>
      <vt:lpstr>Our History</vt:lpstr>
      <vt:lpstr>Intentional vs Implied Relationships</vt:lpstr>
      <vt:lpstr>Never Metadata We Didn’t Like</vt:lpstr>
      <vt:lpstr>Demonstration</vt:lpstr>
      <vt:lpstr>Imagine the process…</vt:lpstr>
      <vt:lpstr>Creating community through partnerships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MatchMaker Education Labs</dc:title>
  <dc:creator>Michael</dc:creator>
  <cp:lastModifiedBy>Michael</cp:lastModifiedBy>
  <cp:revision>41</cp:revision>
  <dcterms:created xsi:type="dcterms:W3CDTF">2019-09-24T20:19:43Z</dcterms:created>
  <dcterms:modified xsi:type="dcterms:W3CDTF">2020-09-24T22:47:37Z</dcterms:modified>
</cp:coreProperties>
</file>

<file path=docProps/thumbnail.jpeg>
</file>